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71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 type="screen4x3"/>
  <p:notesSz cx="6781800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2F5D"/>
    <a:srgbClr val="4F81BD"/>
    <a:srgbClr val="CFDDED"/>
    <a:srgbClr val="0066FF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401" autoAdjust="0"/>
  </p:normalViewPr>
  <p:slideViewPr>
    <p:cSldViewPr snapToGrid="0" snapToObjects="1">
      <p:cViewPr varScale="1">
        <p:scale>
          <a:sx n="81" d="100"/>
          <a:sy n="81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0"/>
    </p:cViewPr>
  </p:sorterViewPr>
  <p:notesViewPr>
    <p:cSldViewPr snapToGrid="0" snapToObjects="1">
      <p:cViewPr varScale="1">
        <p:scale>
          <a:sx n="50" d="100"/>
          <a:sy n="50" d="100"/>
        </p:scale>
        <p:origin x="-1956" y="-102"/>
      </p:cViewPr>
      <p:guideLst>
        <p:guide orient="horz" pos="3127"/>
        <p:guide pos="21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E"/>
  <c:chart>
    <c:plotArea>
      <c:layout/>
      <c:barChart>
        <c:barDir val="col"/>
        <c:grouping val="clustered"/>
        <c:ser>
          <c:idx val="0"/>
          <c:order val="0"/>
          <c:cat>
            <c:strRef>
              <c:f>Sheet1!$A$2:$A$6</c:f>
              <c:strCache>
                <c:ptCount val="5"/>
                <c:pt idx="0">
                  <c:v>Boys' sec.</c:v>
                </c:pt>
                <c:pt idx="1">
                  <c:v>Girls' sec.</c:v>
                </c:pt>
                <c:pt idx="2">
                  <c:v>Coed sec.</c:v>
                </c:pt>
                <c:pt idx="3">
                  <c:v>Vocational</c:v>
                </c:pt>
                <c:pt idx="4">
                  <c:v>Comm./comp.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62.184873949579831</c:v>
                </c:pt>
                <c:pt idx="1">
                  <c:v>95.744680851063833</c:v>
                </c:pt>
                <c:pt idx="2">
                  <c:v>84.482758620689651</c:v>
                </c:pt>
                <c:pt idx="3">
                  <c:v>74.449339207048453</c:v>
                </c:pt>
                <c:pt idx="4">
                  <c:v>88.172043010752688</c:v>
                </c:pt>
              </c:numCache>
            </c:numRef>
          </c:val>
        </c:ser>
        <c:axId val="53534080"/>
        <c:axId val="92781568"/>
      </c:barChart>
      <c:catAx>
        <c:axId val="535340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2781568"/>
        <c:crosses val="autoZero"/>
        <c:auto val="1"/>
        <c:lblAlgn val="ctr"/>
        <c:lblOffset val="100"/>
      </c:catAx>
      <c:valAx>
        <c:axId val="92781568"/>
        <c:scaling>
          <c:orientation val="minMax"/>
          <c:max val="100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1600"/>
                </a:pPr>
                <a:r>
                  <a:rPr lang="en-IE" sz="1600" dirty="0" smtClean="0"/>
                  <a:t>%</a:t>
                </a:r>
                <a:endParaRPr lang="en-IE" sz="1600" dirty="0"/>
              </a:p>
            </c:rich>
          </c:tx>
          <c:layout/>
        </c:title>
        <c:numFmt formatCode="General" sourceLinked="1"/>
        <c:tickLblPos val="nextTo"/>
        <c:crossAx val="535340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E"/>
  <c:chart>
    <c:plotArea>
      <c:layout/>
      <c:barChart>
        <c:barDir val="col"/>
        <c:grouping val="clustered"/>
        <c:ser>
          <c:idx val="0"/>
          <c:order val="0"/>
          <c:cat>
            <c:strRef>
              <c:f>Sheet1!$A$2:$A$6</c:f>
              <c:strCache>
                <c:ptCount val="5"/>
                <c:pt idx="0">
                  <c:v>Boys' sec.</c:v>
                </c:pt>
                <c:pt idx="1">
                  <c:v>Girls' sec.</c:v>
                </c:pt>
                <c:pt idx="2">
                  <c:v>Coed sec.</c:v>
                </c:pt>
                <c:pt idx="3">
                  <c:v>Vocational</c:v>
                </c:pt>
                <c:pt idx="4">
                  <c:v>Comm./Comp.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59.259259259259252</c:v>
                </c:pt>
                <c:pt idx="1">
                  <c:v>92.25352112676056</c:v>
                </c:pt>
                <c:pt idx="2">
                  <c:v>85.6</c:v>
                </c:pt>
                <c:pt idx="3">
                  <c:v>64.317180616740089</c:v>
                </c:pt>
                <c:pt idx="4">
                  <c:v>79.569892473118273</c:v>
                </c:pt>
              </c:numCache>
            </c:numRef>
          </c:val>
        </c:ser>
        <c:axId val="113542272"/>
        <c:axId val="113709440"/>
      </c:barChart>
      <c:catAx>
        <c:axId val="11354227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3709440"/>
        <c:crosses val="autoZero"/>
        <c:auto val="1"/>
        <c:lblAlgn val="ctr"/>
        <c:lblOffset val="100"/>
      </c:catAx>
      <c:valAx>
        <c:axId val="113709440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1600"/>
                </a:pPr>
                <a:r>
                  <a:rPr lang="en-IE" sz="1600" dirty="0" smtClean="0"/>
                  <a:t>%</a:t>
                </a:r>
                <a:endParaRPr lang="en-IE" sz="1600" dirty="0"/>
              </a:p>
            </c:rich>
          </c:tx>
          <c:layout/>
        </c:title>
        <c:numFmt formatCode="General" sourceLinked="1"/>
        <c:tickLblPos val="nextTo"/>
        <c:crossAx val="11354227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E"/>
  <c:chart>
    <c:plotArea>
      <c:layout/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Male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Junior cycle</c:v>
                </c:pt>
                <c:pt idx="1">
                  <c:v>Senior cycle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16.08634402280618</c:v>
                </c:pt>
                <c:pt idx="1">
                  <c:v>6.9056384421623722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Female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Junior cycle</c:v>
                </c:pt>
                <c:pt idx="1">
                  <c:v>Senior cycle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34.129168015539008</c:v>
                </c:pt>
                <c:pt idx="1">
                  <c:v>14.768441108994052</c:v>
                </c:pt>
              </c:numCache>
            </c:numRef>
          </c:val>
        </c:ser>
        <c:axId val="56410496"/>
        <c:axId val="56371840"/>
      </c:barChart>
      <c:catAx>
        <c:axId val="56410496"/>
        <c:scaling>
          <c:orientation val="minMax"/>
        </c:scaling>
        <c:axPos val="b"/>
        <c:tickLblPos val="nextTo"/>
        <c:crossAx val="56371840"/>
        <c:crosses val="autoZero"/>
        <c:auto val="1"/>
        <c:lblAlgn val="ctr"/>
        <c:lblOffset val="100"/>
      </c:catAx>
      <c:valAx>
        <c:axId val="56371840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IE" dirty="0" smtClean="0"/>
                  <a:t>%</a:t>
                </a:r>
                <a:endParaRPr lang="en-IE" dirty="0"/>
              </a:p>
            </c:rich>
          </c:tx>
          <c:layout/>
        </c:title>
        <c:numFmt formatCode="General" sourceLinked="1"/>
        <c:tickLblPos val="nextTo"/>
        <c:crossAx val="564104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E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Boys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Cultural activities</c:v>
                </c:pt>
                <c:pt idx="1">
                  <c:v>Sports/games</c:v>
                </c:pt>
                <c:pt idx="2">
                  <c:v>Social Networkers</c:v>
                </c:pt>
                <c:pt idx="3">
                  <c:v>Busy lives</c:v>
                </c:pt>
                <c:pt idx="4">
                  <c:v>TV/sports (unstructured)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14</c:v>
                </c:pt>
                <c:pt idx="1">
                  <c:v>29.5</c:v>
                </c:pt>
                <c:pt idx="2">
                  <c:v>15</c:v>
                </c:pt>
                <c:pt idx="3">
                  <c:v>15.1</c:v>
                </c:pt>
                <c:pt idx="4">
                  <c:v>26.5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Girls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Cultural activities</c:v>
                </c:pt>
                <c:pt idx="1">
                  <c:v>Sports/games</c:v>
                </c:pt>
                <c:pt idx="2">
                  <c:v>Social Networkers</c:v>
                </c:pt>
                <c:pt idx="3">
                  <c:v>Busy lives</c:v>
                </c:pt>
                <c:pt idx="4">
                  <c:v>TV/sports (unstructured)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28.9</c:v>
                </c:pt>
                <c:pt idx="1">
                  <c:v>13.2</c:v>
                </c:pt>
                <c:pt idx="2">
                  <c:v>18.8</c:v>
                </c:pt>
                <c:pt idx="3">
                  <c:v>13.6</c:v>
                </c:pt>
                <c:pt idx="4">
                  <c:v>25.5</c:v>
                </c:pt>
              </c:numCache>
            </c:numRef>
          </c:val>
        </c:ser>
        <c:axId val="127769600"/>
        <c:axId val="127775488"/>
      </c:barChart>
      <c:catAx>
        <c:axId val="12776960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7775488"/>
        <c:crosses val="autoZero"/>
        <c:auto val="1"/>
        <c:lblAlgn val="ctr"/>
        <c:lblOffset val="100"/>
      </c:catAx>
      <c:valAx>
        <c:axId val="127775488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en-IE" sz="1200" dirty="0" smtClean="0"/>
                  <a:t>%</a:t>
                </a:r>
                <a:endParaRPr lang="en-IE" sz="1200" dirty="0"/>
              </a:p>
            </c:rich>
          </c:tx>
          <c:layout/>
        </c:title>
        <c:numFmt formatCode="General" sourceLinked="1"/>
        <c:tickLblPos val="nextTo"/>
        <c:crossAx val="12776960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E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Professional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Cultural activities</c:v>
                </c:pt>
                <c:pt idx="1">
                  <c:v>Sports/games</c:v>
                </c:pt>
                <c:pt idx="2">
                  <c:v>Social Networkers</c:v>
                </c:pt>
                <c:pt idx="3">
                  <c:v>Busy lives</c:v>
                </c:pt>
                <c:pt idx="4">
                  <c:v>TV/sports (Unstructured)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29.2</c:v>
                </c:pt>
                <c:pt idx="1">
                  <c:v>20.5</c:v>
                </c:pt>
                <c:pt idx="2">
                  <c:v>19.399999999999999</c:v>
                </c:pt>
                <c:pt idx="3">
                  <c:v>15.3</c:v>
                </c:pt>
                <c:pt idx="4">
                  <c:v>15.5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Non-employed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Cultural activities</c:v>
                </c:pt>
                <c:pt idx="1">
                  <c:v>Sports/games</c:v>
                </c:pt>
                <c:pt idx="2">
                  <c:v>Social Networkers</c:v>
                </c:pt>
                <c:pt idx="3">
                  <c:v>Busy lives</c:v>
                </c:pt>
                <c:pt idx="4">
                  <c:v>TV/sports (Unstructured)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9.3000000000000007</c:v>
                </c:pt>
                <c:pt idx="1">
                  <c:v>19.899999999999999</c:v>
                </c:pt>
                <c:pt idx="2">
                  <c:v>14.7</c:v>
                </c:pt>
                <c:pt idx="3">
                  <c:v>10.1</c:v>
                </c:pt>
                <c:pt idx="4">
                  <c:v>46</c:v>
                </c:pt>
              </c:numCache>
            </c:numRef>
          </c:val>
        </c:ser>
        <c:axId val="78698752"/>
        <c:axId val="86774912"/>
      </c:barChart>
      <c:catAx>
        <c:axId val="7869875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6774912"/>
        <c:crosses val="autoZero"/>
        <c:auto val="1"/>
        <c:lblAlgn val="ctr"/>
        <c:lblOffset val="100"/>
      </c:catAx>
      <c:valAx>
        <c:axId val="86774912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en-IE" sz="1200" dirty="0" smtClean="0"/>
                  <a:t>%</a:t>
                </a:r>
                <a:endParaRPr lang="en-IE" sz="1200" dirty="0"/>
              </a:p>
            </c:rich>
          </c:tx>
          <c:layout/>
        </c:title>
        <c:numFmt formatCode="General" sourceLinked="1"/>
        <c:tickLblPos val="nextTo"/>
        <c:crossAx val="7869875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E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Cultural activities</c:v>
                </c:pt>
                <c:pt idx="1">
                  <c:v>Sports/games</c:v>
                </c:pt>
                <c:pt idx="2">
                  <c:v>Social Networkers</c:v>
                </c:pt>
                <c:pt idx="3">
                  <c:v>Busy lives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2.593</c:v>
                </c:pt>
                <c:pt idx="1">
                  <c:v>1.4179999999999999</c:v>
                </c:pt>
                <c:pt idx="2">
                  <c:v>2.6819999999999999</c:v>
                </c:pt>
                <c:pt idx="3">
                  <c:v>6.9000000000000006E-2</c:v>
                </c:pt>
              </c:numCache>
            </c:numRef>
          </c:val>
        </c:ser>
        <c:axId val="133833472"/>
        <c:axId val="133857280"/>
      </c:barChart>
      <c:catAx>
        <c:axId val="1338334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IE" b="0" dirty="0" smtClean="0"/>
                  <a:t>Compared</a:t>
                </a:r>
                <a:r>
                  <a:rPr lang="en-IE" b="0" baseline="0" dirty="0" smtClean="0"/>
                  <a:t> to Unstructured activities (TV/Sports)</a:t>
                </a:r>
                <a:endParaRPr lang="en-IE" b="0" dirty="0"/>
              </a:p>
            </c:rich>
          </c:tx>
          <c:layout/>
        </c:title>
        <c:tickLblPos val="nextTo"/>
        <c:crossAx val="133857280"/>
        <c:crosses val="autoZero"/>
        <c:auto val="1"/>
        <c:lblAlgn val="ctr"/>
        <c:lblOffset val="100"/>
      </c:catAx>
      <c:valAx>
        <c:axId val="133857280"/>
        <c:scaling>
          <c:orientation val="minMax"/>
        </c:scaling>
        <c:axPos val="l"/>
        <c:majorGridlines/>
        <c:numFmt formatCode="General" sourceLinked="1"/>
        <c:tickLblPos val="nextTo"/>
        <c:crossAx val="13383347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E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Cultural activities</c:v>
                </c:pt>
                <c:pt idx="1">
                  <c:v>Sports/games</c:v>
                </c:pt>
                <c:pt idx="2">
                  <c:v>Social Networkers</c:v>
                </c:pt>
                <c:pt idx="3">
                  <c:v>Busy lives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2.7080000000000002</c:v>
                </c:pt>
                <c:pt idx="1">
                  <c:v>1.784</c:v>
                </c:pt>
                <c:pt idx="2">
                  <c:v>2.5920000000000001</c:v>
                </c:pt>
                <c:pt idx="3">
                  <c:v>1.149</c:v>
                </c:pt>
              </c:numCache>
            </c:numRef>
          </c:val>
        </c:ser>
        <c:axId val="146070144"/>
        <c:axId val="148511744"/>
      </c:barChart>
      <c:catAx>
        <c:axId val="1460701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IE" b="0" dirty="0" smtClean="0"/>
                  <a:t>Compared</a:t>
                </a:r>
                <a:r>
                  <a:rPr lang="en-IE" b="0" baseline="0" dirty="0" smtClean="0"/>
                  <a:t> to Unstructured activities (TV/Sports)</a:t>
                </a:r>
                <a:endParaRPr lang="en-IE" b="0" dirty="0"/>
              </a:p>
            </c:rich>
          </c:tx>
          <c:layout/>
        </c:title>
        <c:tickLblPos val="nextTo"/>
        <c:crossAx val="148511744"/>
        <c:crosses val="autoZero"/>
        <c:auto val="1"/>
        <c:lblAlgn val="ctr"/>
        <c:lblOffset val="100"/>
      </c:catAx>
      <c:valAx>
        <c:axId val="148511744"/>
        <c:scaling>
          <c:orientation val="minMax"/>
        </c:scaling>
        <c:axPos val="l"/>
        <c:majorGridlines/>
        <c:numFmt formatCode="General" sourceLinked="1"/>
        <c:tickLblPos val="nextTo"/>
        <c:crossAx val="14607014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412DD6E-FDB5-4CCF-B942-CE87F3AF51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4875"/>
            <a:ext cx="54260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2F9DB2-05A9-4113-9BA5-48BD39C464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7524750" y="1454150"/>
            <a:ext cx="0" cy="4495800"/>
          </a:xfrm>
          <a:prstGeom prst="line">
            <a:avLst/>
          </a:prstGeom>
          <a:noFill/>
          <a:ln w="41275" cap="rnd">
            <a:solidFill>
              <a:srgbClr val="292F5D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E">
              <a:latin typeface="Calibri" pitchFamily="34" charset="0"/>
            </a:endParaRPr>
          </a:p>
        </p:txBody>
      </p:sp>
      <p:sp>
        <p:nvSpPr>
          <p:cNvPr id="6" name="Line 40"/>
          <p:cNvSpPr>
            <a:spLocks noChangeShapeType="1"/>
          </p:cNvSpPr>
          <p:nvPr/>
        </p:nvSpPr>
        <p:spPr bwMode="auto">
          <a:xfrm>
            <a:off x="107950" y="3206750"/>
            <a:ext cx="8637588" cy="0"/>
          </a:xfrm>
          <a:prstGeom prst="line">
            <a:avLst/>
          </a:prstGeom>
          <a:noFill/>
          <a:ln w="41275" cap="rnd">
            <a:solidFill>
              <a:srgbClr val="292F5D"/>
            </a:solidFill>
            <a:round/>
            <a:headEnd/>
            <a:tailEnd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IE" kern="120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23850" y="466724"/>
            <a:ext cx="7056462" cy="2602236"/>
          </a:xfrm>
        </p:spPr>
        <p:txBody>
          <a:bodyPr/>
          <a:lstStyle>
            <a:lvl1pPr algn="r">
              <a:defRPr sz="4400" baseline="0">
                <a:solidFill>
                  <a:srgbClr val="292F5D"/>
                </a:solidFill>
                <a:latin typeface="Calibri" pitchFamily="34" charset="0"/>
              </a:defRPr>
            </a:lvl1pPr>
          </a:lstStyle>
          <a:p>
            <a:r>
              <a:rPr lang="en-US" altLang="en-US" smtClean="0"/>
              <a:t>Click to edit Master title style</a:t>
            </a:r>
            <a:endParaRPr lang="en-GB" altLang="en-US" dirty="0"/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371056"/>
            <a:ext cx="5688013" cy="1714128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 i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US" altLang="en-US" smtClean="0"/>
              <a:t>Click to edit Master subtitle style</a:t>
            </a:r>
            <a:endParaRPr lang="en-GB" altLang="en-US" dirty="0"/>
          </a:p>
        </p:txBody>
      </p:sp>
      <p:pic>
        <p:nvPicPr>
          <p:cNvPr id="8" name="Picture 7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3370" y="3428999"/>
            <a:ext cx="1042168" cy="137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aseline="0">
                <a:solidFill>
                  <a:srgbClr val="292F5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3">
                  <a:lumMod val="75000"/>
                </a:schemeClr>
              </a:buClr>
              <a:defRPr lang="en-US" altLang="en-US" sz="30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>
              <a:buClr>
                <a:srgbClr val="292F5D"/>
              </a:buClr>
              <a:defRPr sz="2800">
                <a:solidFill>
                  <a:schemeClr val="tx1"/>
                </a:solidFill>
              </a:defRPr>
            </a:lvl2pPr>
            <a:lvl3pPr>
              <a:buClr>
                <a:srgbClr val="292F5D"/>
              </a:buClr>
              <a:defRPr sz="2400">
                <a:solidFill>
                  <a:schemeClr val="tx1"/>
                </a:solidFill>
              </a:defRPr>
            </a:lvl3pPr>
            <a:lvl4pPr>
              <a:buClr>
                <a:srgbClr val="292F5D"/>
              </a:buClr>
              <a:defRPr sz="2400">
                <a:solidFill>
                  <a:schemeClr val="tx1"/>
                </a:solidFill>
              </a:defRPr>
            </a:lvl4pPr>
            <a:lvl5pPr>
              <a:buClr>
                <a:srgbClr val="292F5D"/>
              </a:buClr>
              <a:defRPr sz="2400">
                <a:solidFill>
                  <a:schemeClr val="tx1"/>
                </a:solidFill>
              </a:defRPr>
            </a:lvl5pPr>
          </a:lstStyle>
          <a:p>
            <a:pPr marL="342900" lvl="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92F5D"/>
              </a:buClr>
              <a:buSzPct val="70000"/>
              <a:buFont typeface="Wingdings" pitchFamily="2" charset="2"/>
              <a:buChar char="l"/>
            </a:pPr>
            <a:r>
              <a:rPr lang="en-US" smtClean="0"/>
              <a:t>Click to edit Master text styles</a:t>
            </a:r>
          </a:p>
          <a:p>
            <a:pPr marL="342900" lvl="1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92F5D"/>
              </a:buClr>
              <a:buSzPct val="70000"/>
              <a:buFont typeface="Wingdings" pitchFamily="2" charset="2"/>
              <a:buChar char="l"/>
            </a:pPr>
            <a:r>
              <a:rPr lang="en-US" smtClean="0"/>
              <a:t>Second level</a:t>
            </a:r>
          </a:p>
          <a:p>
            <a:pPr marL="342900" lvl="2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92F5D"/>
              </a:buClr>
              <a:buSzPct val="70000"/>
              <a:buFont typeface="Wingdings" pitchFamily="2" charset="2"/>
              <a:buChar char="l"/>
            </a:pPr>
            <a:r>
              <a:rPr lang="en-US" smtClean="0"/>
              <a:t>Third level</a:t>
            </a:r>
          </a:p>
          <a:p>
            <a:pPr marL="342900" lvl="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92F5D"/>
              </a:buClr>
              <a:buSzPct val="70000"/>
              <a:buFont typeface="Wingdings" pitchFamily="2" charset="2"/>
              <a:buChar char="l"/>
            </a:pPr>
            <a:r>
              <a:rPr lang="en-US" smtClean="0"/>
              <a:t>Fourth level</a:t>
            </a:r>
          </a:p>
          <a:p>
            <a:pPr marL="342900" lvl="4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92F5D"/>
              </a:buClr>
              <a:buSzPct val="70000"/>
              <a:buFont typeface="Wingdings" pitchFamily="2" charset="2"/>
              <a:buChar char="l"/>
            </a:pPr>
            <a:r>
              <a:rPr lang="en-US" smtClean="0"/>
              <a:t>Fifth level</a:t>
            </a:r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292F5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646612"/>
          </a:xfrm>
        </p:spPr>
        <p:txBody>
          <a:bodyPr/>
          <a:lstStyle>
            <a:lvl1pPr>
              <a:buClr>
                <a:srgbClr val="292F5D"/>
              </a:buCl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646612"/>
          </a:xfrm>
        </p:spPr>
        <p:txBody>
          <a:bodyPr/>
          <a:lstStyle>
            <a:lvl1pPr>
              <a:buClr>
                <a:srgbClr val="292F5D"/>
              </a:buCl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99412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Line 2"/>
          <p:cNvSpPr>
            <a:spLocks noChangeShapeType="1"/>
          </p:cNvSpPr>
          <p:nvPr/>
        </p:nvSpPr>
        <p:spPr bwMode="auto">
          <a:xfrm flipH="1">
            <a:off x="8101013" y="115888"/>
            <a:ext cx="0" cy="1368425"/>
          </a:xfrm>
          <a:prstGeom prst="line">
            <a:avLst/>
          </a:prstGeom>
          <a:noFill/>
          <a:ln w="41275" cap="rnd">
            <a:solidFill>
              <a:srgbClr val="292F5D"/>
            </a:solidFill>
            <a:round/>
            <a:headEnd/>
            <a:tailEnd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IE" kern="120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00050"/>
            <a:ext cx="75438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dirty="0" smtClean="0"/>
          </a:p>
        </p:txBody>
      </p:sp>
      <p:pic>
        <p:nvPicPr>
          <p:cNvPr id="6" name="Picture 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67273" y="244633"/>
            <a:ext cx="733424" cy="1023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baseline="0">
          <a:solidFill>
            <a:srgbClr val="292F5D"/>
          </a:solidFill>
          <a:latin typeface="Calibr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292F5D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rgbClr val="292F5D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Calibri" pitchFamily="34" charset="0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rgbClr val="292F5D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Calibri" pitchFamily="34" charset="0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rgbClr val="292F5D"/>
        </a:buClr>
        <a:buSzPct val="85000"/>
        <a:buChar char="•"/>
        <a:defRPr sz="2000">
          <a:solidFill>
            <a:schemeClr val="tx1"/>
          </a:solidFill>
          <a:latin typeface="Calibri" pitchFamily="34" charset="0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rgbClr val="292F5D"/>
        </a:buClr>
        <a:buSzPct val="80000"/>
        <a:buChar char="•"/>
        <a:defRPr sz="2000">
          <a:solidFill>
            <a:schemeClr val="tx1"/>
          </a:solidFill>
          <a:latin typeface="Calibri" pitchFamily="34" charset="0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Cultural participation within and outside school: </a:t>
            </a:r>
            <a:br>
              <a:rPr lang="en-IE" dirty="0" smtClean="0"/>
            </a:br>
            <a:r>
              <a:rPr lang="en-IE" dirty="0" smtClean="0"/>
              <a:t>insights from research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292F5D"/>
                </a:solidFill>
              </a:rPr>
              <a:t>Emer Smyth</a:t>
            </a:r>
            <a:endParaRPr lang="en-IE" dirty="0">
              <a:solidFill>
                <a:srgbClr val="292F5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Groups of children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IE" sz="2200" dirty="0"/>
              <a:t>‘Cultural activities’: organised music and drama lessons or clubs, reading for pleasure</a:t>
            </a:r>
          </a:p>
          <a:p>
            <a:pPr marL="609600" indent="-6096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IE" sz="2200" dirty="0"/>
              <a:t>‘Sports and computer games’: sports and exercise, videogames and ICT for fun</a:t>
            </a:r>
          </a:p>
          <a:p>
            <a:pPr marL="609600" indent="-6096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IE" sz="2200" dirty="0"/>
              <a:t>‘Social networkers’: varied use of ICT combined with cultural activities and time with friends </a:t>
            </a:r>
          </a:p>
          <a:p>
            <a:pPr marL="609600" indent="-6096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IE" sz="2200" dirty="0"/>
              <a:t>‘Busy lives’: involved in a wide range of activities</a:t>
            </a:r>
          </a:p>
          <a:p>
            <a:pPr marL="609600" indent="-6096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IE" sz="2200" dirty="0"/>
              <a:t>‘TV and sports’ (unstructured activities): TV and time with friends, very low ICT use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Activities by gender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57338"/>
          <a:ext cx="8229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Activities by social class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57338"/>
          <a:ext cx="8229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/>
              <a:t>Other factors influencing participation in cultural activities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Family income</a:t>
            </a:r>
          </a:p>
          <a:p>
            <a:r>
              <a:rPr lang="en-IE" dirty="0" smtClean="0"/>
              <a:t>Mother’s education</a:t>
            </a:r>
          </a:p>
          <a:p>
            <a:r>
              <a:rPr lang="en-IE" dirty="0" smtClean="0"/>
              <a:t>Educational resources in the home</a:t>
            </a:r>
          </a:p>
          <a:p>
            <a:r>
              <a:rPr lang="en-IE" dirty="0" smtClean="0"/>
              <a:t>Immigrant status</a:t>
            </a:r>
          </a:p>
          <a:p>
            <a:r>
              <a:rPr lang="en-IE" dirty="0" smtClean="0"/>
              <a:t>Learning disability</a:t>
            </a:r>
          </a:p>
          <a:p>
            <a:r>
              <a:rPr lang="en-IE" dirty="0" smtClean="0"/>
              <a:t>Neighbourhood: children are more involved in cultural activities where there are local recreational facilities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Out-of-school activities and reading scores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57338"/>
          <a:ext cx="8229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Out-of-school activities and maths scores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57338"/>
          <a:ext cx="8229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Policy implications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Access to music education varies according to the school attended: implications for gender and social background differences</a:t>
            </a:r>
          </a:p>
          <a:p>
            <a:r>
              <a:rPr lang="en-IE" dirty="0" smtClean="0"/>
              <a:t>Not just an issue of take-up but provision: how is music constructed as a school subject?</a:t>
            </a:r>
          </a:p>
          <a:p>
            <a:r>
              <a:rPr lang="en-IE" dirty="0" smtClean="0"/>
              <a:t>Clear gender and social class differences in out-of-school participation in cultural activities</a:t>
            </a:r>
          </a:p>
          <a:p>
            <a:r>
              <a:rPr lang="en-IE" dirty="0" smtClean="0"/>
              <a:t>Implications for educational achievement but value of music education is not just instrumental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Introduction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Exposure of young people to cultural activities, including music, can take through the formal curriculum, through school-based extracurricular activities and/or through out-of-school activities</a:t>
            </a:r>
          </a:p>
          <a:p>
            <a:r>
              <a:rPr lang="en-IE" dirty="0" smtClean="0"/>
              <a:t>Use existing research to highlight main issues in relation to provision and participation within and outside school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Subject provision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Role of school size in constraining the range of subjects provided</a:t>
            </a:r>
          </a:p>
          <a:p>
            <a:r>
              <a:rPr lang="en-IE" dirty="0" smtClean="0"/>
              <a:t>Type of subjects provided also reflects perceived suitability for the kinds of students attending the school: gender mix and ability/social class</a:t>
            </a:r>
          </a:p>
          <a:p>
            <a:r>
              <a:rPr lang="en-IE" dirty="0" smtClean="0"/>
              <a:t>Music is part of the primary school curriculum but time spent on it varies across schools (less in boys’ schools; more in </a:t>
            </a:r>
            <a:r>
              <a:rPr lang="en-IE" dirty="0" err="1" smtClean="0"/>
              <a:t>gaelscoileanna</a:t>
            </a:r>
            <a:r>
              <a:rPr lang="en-IE" dirty="0" smtClean="0"/>
              <a:t>)</a:t>
            </a:r>
          </a:p>
          <a:p>
            <a:r>
              <a:rPr lang="en-IE" dirty="0" smtClean="0"/>
              <a:t>Second-level schools vary in provision at junior and senior cycle level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Junior cycle provision of Music (2011) 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57338"/>
          <a:ext cx="8229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</a:t>
            </a:r>
            <a:r>
              <a:rPr lang="en-IE" dirty="0" smtClean="0"/>
              <a:t>enior cycle provision of Music (2011) 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57338"/>
          <a:ext cx="8229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But provision is not enough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Complex processes shape the take-up of subjects</a:t>
            </a:r>
          </a:p>
          <a:p>
            <a:r>
              <a:rPr lang="en-IE" dirty="0" smtClean="0"/>
              <a:t>Can be influenced by the school approach to subject choice:</a:t>
            </a:r>
          </a:p>
          <a:p>
            <a:pPr lvl="1"/>
            <a:r>
              <a:rPr lang="en-IE" dirty="0" smtClean="0"/>
              <a:t>Timing</a:t>
            </a:r>
          </a:p>
          <a:p>
            <a:pPr lvl="1"/>
            <a:r>
              <a:rPr lang="en-IE" dirty="0" smtClean="0"/>
              <a:t>Packaging</a:t>
            </a:r>
          </a:p>
          <a:p>
            <a:r>
              <a:rPr lang="en-IE" dirty="0" smtClean="0"/>
              <a:t>Subjects can be constructed in terms of gender (‘for girls’ or ‘for boys’) or in terms of ability/performance</a:t>
            </a:r>
          </a:p>
          <a:p>
            <a:r>
              <a:rPr lang="en-IE" dirty="0" smtClean="0"/>
              <a:t>Junior cycle choices influence senior cycle take-up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Take-up of Music at junior and senior cycle (2011)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57338"/>
          <a:ext cx="8229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Who takes Music?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Lack of large-scale research on take-up of Music</a:t>
            </a:r>
          </a:p>
          <a:p>
            <a:r>
              <a:rPr lang="en-IE" dirty="0" smtClean="0"/>
              <a:t>Indicative patterns from the Post-Primary Longitudinal Study:</a:t>
            </a:r>
          </a:p>
          <a:p>
            <a:pPr lvl="1"/>
            <a:r>
              <a:rPr lang="en-IE" dirty="0" smtClean="0"/>
              <a:t>Individual social class background: higher among professionals/farmers</a:t>
            </a:r>
          </a:p>
          <a:p>
            <a:pPr lvl="1"/>
            <a:r>
              <a:rPr lang="en-IE" dirty="0" smtClean="0"/>
              <a:t>Prior achievement: higher among those with higher reading scores</a:t>
            </a:r>
          </a:p>
          <a:p>
            <a:pPr lvl="1"/>
            <a:r>
              <a:rPr lang="en-IE" dirty="0" smtClean="0"/>
              <a:t>School social mix: much lower in working-class schools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Out-of-school activities among 9 year olds (Growing Up in Ireland data)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57338"/>
          <a:ext cx="8229600" cy="4128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13788">
                <a:tc>
                  <a:txBody>
                    <a:bodyPr/>
                    <a:lstStyle/>
                    <a:p>
                      <a:r>
                        <a:rPr lang="en-IE" dirty="0" smtClean="0"/>
                        <a:t>Activity</a:t>
                      </a:r>
                      <a:endParaRPr lang="en-I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% participating</a:t>
                      </a:r>
                      <a:endParaRPr lang="en-I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Of</a:t>
                      </a:r>
                      <a:r>
                        <a:rPr lang="en-IE" baseline="0" dirty="0" smtClean="0"/>
                        <a:t> which % paid for</a:t>
                      </a:r>
                      <a:endParaRPr lang="en-IE" dirty="0"/>
                    </a:p>
                  </a:txBody>
                  <a:tcPr anchor="ctr"/>
                </a:tc>
              </a:tr>
              <a:tr h="613788">
                <a:tc>
                  <a:txBody>
                    <a:bodyPr/>
                    <a:lstStyle/>
                    <a:p>
                      <a:r>
                        <a:rPr lang="en-IE" dirty="0" smtClean="0"/>
                        <a:t>Sports / fitness club</a:t>
                      </a:r>
                      <a:endParaRPr lang="en-I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75.3</a:t>
                      </a:r>
                      <a:endParaRPr lang="en-I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83.1</a:t>
                      </a:r>
                      <a:endParaRPr lang="en-IE" dirty="0"/>
                    </a:p>
                  </a:txBody>
                  <a:tcPr anchor="ctr"/>
                </a:tc>
              </a:tr>
              <a:tr h="613788">
                <a:tc>
                  <a:txBody>
                    <a:bodyPr/>
                    <a:lstStyle/>
                    <a:p>
                      <a:r>
                        <a:rPr lang="en-IE" dirty="0" smtClean="0"/>
                        <a:t>Cultural activities</a:t>
                      </a:r>
                      <a:endParaRPr lang="en-I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47.3</a:t>
                      </a:r>
                      <a:endParaRPr lang="en-I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94.2</a:t>
                      </a:r>
                      <a:endParaRPr lang="en-IE" dirty="0"/>
                    </a:p>
                  </a:txBody>
                  <a:tcPr anchor="ctr"/>
                </a:tc>
              </a:tr>
              <a:tr h="613788">
                <a:tc>
                  <a:txBody>
                    <a:bodyPr/>
                    <a:lstStyle/>
                    <a:p>
                      <a:r>
                        <a:rPr lang="en-IE" dirty="0" smtClean="0"/>
                        <a:t>Youth club</a:t>
                      </a:r>
                      <a:endParaRPr lang="en-I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7.0</a:t>
                      </a:r>
                      <a:endParaRPr lang="en-I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76.7</a:t>
                      </a:r>
                      <a:endParaRPr lang="en-IE" dirty="0"/>
                    </a:p>
                  </a:txBody>
                  <a:tcPr anchor="ctr"/>
                </a:tc>
              </a:tr>
              <a:tr h="1059415">
                <a:tc>
                  <a:txBody>
                    <a:bodyPr/>
                    <a:lstStyle/>
                    <a:p>
                      <a:r>
                        <a:rPr lang="en-IE" dirty="0" smtClean="0"/>
                        <a:t>Scouts</a:t>
                      </a:r>
                      <a:r>
                        <a:rPr lang="en-IE" baseline="0" dirty="0" smtClean="0"/>
                        <a:t> / guides / boys brigade / girls brigade</a:t>
                      </a:r>
                      <a:endParaRPr lang="en-I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13.3</a:t>
                      </a:r>
                      <a:endParaRPr lang="en-I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95.6</a:t>
                      </a:r>
                      <a:endParaRPr lang="en-IE" dirty="0"/>
                    </a:p>
                  </a:txBody>
                  <a:tcPr anchor="ctr"/>
                </a:tc>
              </a:tr>
              <a:tr h="613788">
                <a:tc>
                  <a:txBody>
                    <a:bodyPr/>
                    <a:lstStyle/>
                    <a:p>
                      <a:r>
                        <a:rPr lang="en-IE" dirty="0" smtClean="0"/>
                        <a:t>Homework</a:t>
                      </a:r>
                      <a:r>
                        <a:rPr lang="en-IE" baseline="0" dirty="0" smtClean="0"/>
                        <a:t> club</a:t>
                      </a:r>
                      <a:endParaRPr lang="en-I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7.9</a:t>
                      </a:r>
                      <a:endParaRPr lang="en-I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52.1</a:t>
                      </a:r>
                      <a:endParaRPr lang="en-IE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_Navy ESRI 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twork design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design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design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7a63ae98c9331042c85a0ce3caf3b722">
  <xsd:schema xmlns:xsd="http://www.w3.org/2001/XMLSchema" xmlns:p="http://schemas.microsoft.com/office/2006/metadata/properties" targetNamespace="http://schemas.microsoft.com/office/2006/metadata/properties" ma:root="true" ma:fieldsID="643ad641ad674e858ec36190b61f65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8FC14CCD-E14E-4AF0-B462-B9298416E54E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75D11DB-D436-4191-A26D-B84BE6D690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8F22F9-140F-4F4D-9BDA-466606385D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Presentation_Navy ESRI logo</Template>
  <TotalTime>152</TotalTime>
  <Words>533</Words>
  <Application>Microsoft Office PowerPoint</Application>
  <PresentationFormat>On-screen Show (4:3)</PresentationFormat>
  <Paragraphs>90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Presentation_Navy ESRI logo</vt:lpstr>
      <vt:lpstr>Cultural participation within and outside school:  insights from research</vt:lpstr>
      <vt:lpstr>Introduction</vt:lpstr>
      <vt:lpstr>Subject provision</vt:lpstr>
      <vt:lpstr>Junior cycle provision of Music (2011) </vt:lpstr>
      <vt:lpstr>Senior cycle provision of Music (2011) </vt:lpstr>
      <vt:lpstr>But provision is not enough</vt:lpstr>
      <vt:lpstr>Take-up of Music at junior and senior cycle (2011)</vt:lpstr>
      <vt:lpstr>Who takes Music?</vt:lpstr>
      <vt:lpstr>Out-of-school activities among 9 year olds (Growing Up in Ireland data)</vt:lpstr>
      <vt:lpstr>Groups of children</vt:lpstr>
      <vt:lpstr>Activities by gender</vt:lpstr>
      <vt:lpstr>Activities by social class</vt:lpstr>
      <vt:lpstr>Other factors influencing participation in cultural activities</vt:lpstr>
      <vt:lpstr>Out-of-school activities and reading scores</vt:lpstr>
      <vt:lpstr>Out-of-school activities and maths scores</vt:lpstr>
      <vt:lpstr>Policy implications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Cultural participation within and outside school</dc:title>
  <dc:creator>esmmsc</dc:creator>
  <cp:lastModifiedBy>esmmsc</cp:lastModifiedBy>
  <cp:revision>24</cp:revision>
  <dcterms:created xsi:type="dcterms:W3CDTF">2012-09-14T08:54:34Z</dcterms:created>
  <dcterms:modified xsi:type="dcterms:W3CDTF">2012-09-14T11:26:41Z</dcterms:modified>
</cp:coreProperties>
</file>