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F5D"/>
    <a:srgbClr val="4F81BD"/>
    <a:srgbClr val="CFDDED"/>
    <a:srgbClr val="0066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1" autoAdjust="0"/>
  </p:normalViewPr>
  <p:slideViewPr>
    <p:cSldViewPr snapToGrid="0" snapToObjects="1"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0"/>
    </p:cViewPr>
  </p:sorterViewPr>
  <p:notesViewPr>
    <p:cSldViewPr snapToGrid="0" snapToObjects="1">
      <p:cViewPr varScale="1">
        <p:scale>
          <a:sx n="50" d="100"/>
          <a:sy n="50" d="100"/>
        </p:scale>
        <p:origin x="-1956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Sheet1!$A$2:$A$6</c:f>
              <c:strCache>
                <c:ptCount val="5"/>
                <c:pt idx="0">
                  <c:v>Boys' sec.</c:v>
                </c:pt>
                <c:pt idx="1">
                  <c:v>Girls' sec.</c:v>
                </c:pt>
                <c:pt idx="2">
                  <c:v>Coed sec.</c:v>
                </c:pt>
                <c:pt idx="3">
                  <c:v>Vocational</c:v>
                </c:pt>
                <c:pt idx="4">
                  <c:v>Comm./comp.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62.184873949579831</c:v>
                </c:pt>
                <c:pt idx="1">
                  <c:v>95.744680851063833</c:v>
                </c:pt>
                <c:pt idx="2">
                  <c:v>84.482758620689651</c:v>
                </c:pt>
                <c:pt idx="3">
                  <c:v>74.449339207048453</c:v>
                </c:pt>
                <c:pt idx="4">
                  <c:v>88.172043010752688</c:v>
                </c:pt>
              </c:numCache>
            </c:numRef>
          </c:val>
        </c:ser>
        <c:axId val="53534080"/>
        <c:axId val="92781568"/>
      </c:barChart>
      <c:catAx>
        <c:axId val="53534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781568"/>
        <c:crosses val="autoZero"/>
        <c:auto val="1"/>
        <c:lblAlgn val="ctr"/>
        <c:lblOffset val="100"/>
      </c:catAx>
      <c:valAx>
        <c:axId val="92781568"/>
        <c:scaling>
          <c:orientation val="minMax"/>
          <c:max val="1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IE" sz="1600" dirty="0" smtClean="0"/>
                  <a:t>%</a:t>
                </a:r>
                <a:endParaRPr lang="en-IE" sz="1600" dirty="0"/>
              </a:p>
            </c:rich>
          </c:tx>
          <c:layout/>
        </c:title>
        <c:numFmt formatCode="General" sourceLinked="1"/>
        <c:tickLblPos val="nextTo"/>
        <c:crossAx val="535340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Sheet1!$A$2:$A$6</c:f>
              <c:strCache>
                <c:ptCount val="5"/>
                <c:pt idx="0">
                  <c:v>Boys' sec.</c:v>
                </c:pt>
                <c:pt idx="1">
                  <c:v>Girls' sec.</c:v>
                </c:pt>
                <c:pt idx="2">
                  <c:v>Coed sec.</c:v>
                </c:pt>
                <c:pt idx="3">
                  <c:v>Vocational</c:v>
                </c:pt>
                <c:pt idx="4">
                  <c:v>Comm./Comp.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59.259259259259252</c:v>
                </c:pt>
                <c:pt idx="1">
                  <c:v>92.25352112676056</c:v>
                </c:pt>
                <c:pt idx="2">
                  <c:v>85.6</c:v>
                </c:pt>
                <c:pt idx="3">
                  <c:v>64.317180616740089</c:v>
                </c:pt>
                <c:pt idx="4">
                  <c:v>79.569892473118273</c:v>
                </c:pt>
              </c:numCache>
            </c:numRef>
          </c:val>
        </c:ser>
        <c:axId val="113542272"/>
        <c:axId val="113709440"/>
      </c:barChart>
      <c:catAx>
        <c:axId val="113542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709440"/>
        <c:crosses val="autoZero"/>
        <c:auto val="1"/>
        <c:lblAlgn val="ctr"/>
        <c:lblOffset val="100"/>
      </c:catAx>
      <c:valAx>
        <c:axId val="11370944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IE" sz="1600" dirty="0" smtClean="0"/>
                  <a:t>%</a:t>
                </a:r>
                <a:endParaRPr lang="en-IE" sz="1600" dirty="0"/>
              </a:p>
            </c:rich>
          </c:tx>
          <c:layout/>
        </c:title>
        <c:numFmt formatCode="General" sourceLinked="1"/>
        <c:tickLblPos val="nextTo"/>
        <c:crossAx val="113542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Junior cycle</c:v>
                </c:pt>
                <c:pt idx="1">
                  <c:v>Senior cycle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16.08634402280618</c:v>
                </c:pt>
                <c:pt idx="1">
                  <c:v>6.9056384421623722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Junior cycle</c:v>
                </c:pt>
                <c:pt idx="1">
                  <c:v>Senior cycle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34.129168015539008</c:v>
                </c:pt>
                <c:pt idx="1">
                  <c:v>14.768441108994052</c:v>
                </c:pt>
              </c:numCache>
            </c:numRef>
          </c:val>
        </c:ser>
        <c:axId val="56410496"/>
        <c:axId val="56371840"/>
      </c:barChart>
      <c:catAx>
        <c:axId val="56410496"/>
        <c:scaling>
          <c:orientation val="minMax"/>
        </c:scaling>
        <c:axPos val="b"/>
        <c:tickLblPos val="nextTo"/>
        <c:crossAx val="56371840"/>
        <c:crosses val="autoZero"/>
        <c:auto val="1"/>
        <c:lblAlgn val="ctr"/>
        <c:lblOffset val="100"/>
      </c:catAx>
      <c:valAx>
        <c:axId val="5637184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IE" dirty="0" smtClean="0"/>
                  <a:t>%</a:t>
                </a:r>
                <a:endParaRPr lang="en-IE" dirty="0"/>
              </a:p>
            </c:rich>
          </c:tx>
          <c:layout/>
        </c:title>
        <c:numFmt formatCode="General" sourceLinked="1"/>
        <c:tickLblPos val="nextTo"/>
        <c:crossAx val="56410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Cultural activities</c:v>
                </c:pt>
                <c:pt idx="1">
                  <c:v>Sports/games</c:v>
                </c:pt>
                <c:pt idx="2">
                  <c:v>Social Networkers</c:v>
                </c:pt>
                <c:pt idx="3">
                  <c:v>Busy lives</c:v>
                </c:pt>
                <c:pt idx="4">
                  <c:v>TV/sports (unstructured)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29.5</c:v>
                </c:pt>
                <c:pt idx="2">
                  <c:v>15</c:v>
                </c:pt>
                <c:pt idx="3">
                  <c:v>15.1</c:v>
                </c:pt>
                <c:pt idx="4">
                  <c:v>26.5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Cultural activities</c:v>
                </c:pt>
                <c:pt idx="1">
                  <c:v>Sports/games</c:v>
                </c:pt>
                <c:pt idx="2">
                  <c:v>Social Networkers</c:v>
                </c:pt>
                <c:pt idx="3">
                  <c:v>Busy lives</c:v>
                </c:pt>
                <c:pt idx="4">
                  <c:v>TV/sports (unstructured)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28.9</c:v>
                </c:pt>
                <c:pt idx="1">
                  <c:v>13.2</c:v>
                </c:pt>
                <c:pt idx="2">
                  <c:v>18.8</c:v>
                </c:pt>
                <c:pt idx="3">
                  <c:v>13.6</c:v>
                </c:pt>
                <c:pt idx="4">
                  <c:v>25.5</c:v>
                </c:pt>
              </c:numCache>
            </c:numRef>
          </c:val>
        </c:ser>
        <c:axId val="127769600"/>
        <c:axId val="127775488"/>
      </c:barChart>
      <c:catAx>
        <c:axId val="127769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7775488"/>
        <c:crosses val="autoZero"/>
        <c:auto val="1"/>
        <c:lblAlgn val="ctr"/>
        <c:lblOffset val="100"/>
      </c:catAx>
      <c:valAx>
        <c:axId val="12777548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IE" sz="1200" dirty="0" smtClean="0"/>
                  <a:t>%</a:t>
                </a:r>
                <a:endParaRPr lang="en-IE" sz="1200" dirty="0"/>
              </a:p>
            </c:rich>
          </c:tx>
          <c:layout/>
        </c:title>
        <c:numFmt formatCode="General" sourceLinked="1"/>
        <c:tickLblPos val="nextTo"/>
        <c:crossAx val="1277696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Professional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Cultural activities</c:v>
                </c:pt>
                <c:pt idx="1">
                  <c:v>Sports/games</c:v>
                </c:pt>
                <c:pt idx="2">
                  <c:v>Social Networkers</c:v>
                </c:pt>
                <c:pt idx="3">
                  <c:v>Busy lives</c:v>
                </c:pt>
                <c:pt idx="4">
                  <c:v>TV/sports (Unstructured)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29.2</c:v>
                </c:pt>
                <c:pt idx="1">
                  <c:v>20.5</c:v>
                </c:pt>
                <c:pt idx="2">
                  <c:v>19.399999999999999</c:v>
                </c:pt>
                <c:pt idx="3">
                  <c:v>15.3</c:v>
                </c:pt>
                <c:pt idx="4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Non-employed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Cultural activities</c:v>
                </c:pt>
                <c:pt idx="1">
                  <c:v>Sports/games</c:v>
                </c:pt>
                <c:pt idx="2">
                  <c:v>Social Networkers</c:v>
                </c:pt>
                <c:pt idx="3">
                  <c:v>Busy lives</c:v>
                </c:pt>
                <c:pt idx="4">
                  <c:v>TV/sports (Unstructured)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19.899999999999999</c:v>
                </c:pt>
                <c:pt idx="2">
                  <c:v>14.7</c:v>
                </c:pt>
                <c:pt idx="3">
                  <c:v>10.1</c:v>
                </c:pt>
                <c:pt idx="4">
                  <c:v>46</c:v>
                </c:pt>
              </c:numCache>
            </c:numRef>
          </c:val>
        </c:ser>
        <c:axId val="78698752"/>
        <c:axId val="86774912"/>
      </c:barChart>
      <c:catAx>
        <c:axId val="78698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774912"/>
        <c:crosses val="autoZero"/>
        <c:auto val="1"/>
        <c:lblAlgn val="ctr"/>
        <c:lblOffset val="100"/>
      </c:catAx>
      <c:valAx>
        <c:axId val="8677491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IE" sz="1200" dirty="0" smtClean="0"/>
                  <a:t>%</a:t>
                </a:r>
                <a:endParaRPr lang="en-IE" sz="1200" dirty="0"/>
              </a:p>
            </c:rich>
          </c:tx>
          <c:layout/>
        </c:title>
        <c:numFmt formatCode="General" sourceLinked="1"/>
        <c:tickLblPos val="nextTo"/>
        <c:crossAx val="7869875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Cultural activities</c:v>
                </c:pt>
                <c:pt idx="1">
                  <c:v>Sports/games</c:v>
                </c:pt>
                <c:pt idx="2">
                  <c:v>Social Networkers</c:v>
                </c:pt>
                <c:pt idx="3">
                  <c:v>Busy lives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2.593</c:v>
                </c:pt>
                <c:pt idx="1">
                  <c:v>1.4179999999999999</c:v>
                </c:pt>
                <c:pt idx="2">
                  <c:v>2.6819999999999999</c:v>
                </c:pt>
                <c:pt idx="3">
                  <c:v>6.9000000000000006E-2</c:v>
                </c:pt>
              </c:numCache>
            </c:numRef>
          </c:val>
        </c:ser>
        <c:axId val="133833472"/>
        <c:axId val="133857280"/>
      </c:barChart>
      <c:catAx>
        <c:axId val="133833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IE" b="0" dirty="0" smtClean="0"/>
                  <a:t>Compared</a:t>
                </a:r>
                <a:r>
                  <a:rPr lang="en-IE" b="0" baseline="0" dirty="0" smtClean="0"/>
                  <a:t> to Unstructured activities (TV/Sports)</a:t>
                </a:r>
                <a:endParaRPr lang="en-IE" b="0" dirty="0"/>
              </a:p>
            </c:rich>
          </c:tx>
          <c:layout/>
        </c:title>
        <c:tickLblPos val="nextTo"/>
        <c:crossAx val="133857280"/>
        <c:crosses val="autoZero"/>
        <c:auto val="1"/>
        <c:lblAlgn val="ctr"/>
        <c:lblOffset val="100"/>
      </c:catAx>
      <c:valAx>
        <c:axId val="133857280"/>
        <c:scaling>
          <c:orientation val="minMax"/>
        </c:scaling>
        <c:axPos val="l"/>
        <c:majorGridlines/>
        <c:numFmt formatCode="General" sourceLinked="1"/>
        <c:tickLblPos val="nextTo"/>
        <c:crossAx val="133833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Cultural activities</c:v>
                </c:pt>
                <c:pt idx="1">
                  <c:v>Sports/games</c:v>
                </c:pt>
                <c:pt idx="2">
                  <c:v>Social Networkers</c:v>
                </c:pt>
                <c:pt idx="3">
                  <c:v>Busy lives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2.7080000000000002</c:v>
                </c:pt>
                <c:pt idx="1">
                  <c:v>1.784</c:v>
                </c:pt>
                <c:pt idx="2">
                  <c:v>2.5920000000000001</c:v>
                </c:pt>
                <c:pt idx="3">
                  <c:v>1.149</c:v>
                </c:pt>
              </c:numCache>
            </c:numRef>
          </c:val>
        </c:ser>
        <c:axId val="146070144"/>
        <c:axId val="148511744"/>
      </c:barChart>
      <c:catAx>
        <c:axId val="146070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IE" b="0" dirty="0" smtClean="0"/>
                  <a:t>Compared</a:t>
                </a:r>
                <a:r>
                  <a:rPr lang="en-IE" b="0" baseline="0" dirty="0" smtClean="0"/>
                  <a:t> to Unstructured activities (TV/Sports)</a:t>
                </a:r>
                <a:endParaRPr lang="en-IE" b="0" dirty="0"/>
              </a:p>
            </c:rich>
          </c:tx>
          <c:layout/>
        </c:title>
        <c:tickLblPos val="nextTo"/>
        <c:crossAx val="148511744"/>
        <c:crosses val="autoZero"/>
        <c:auto val="1"/>
        <c:lblAlgn val="ctr"/>
        <c:lblOffset val="100"/>
      </c:catAx>
      <c:valAx>
        <c:axId val="148511744"/>
        <c:scaling>
          <c:orientation val="minMax"/>
        </c:scaling>
        <c:axPos val="l"/>
        <c:majorGridlines/>
        <c:numFmt formatCode="General" sourceLinked="1"/>
        <c:tickLblPos val="nextTo"/>
        <c:crossAx val="146070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12DD6E-FDB5-4CCF-B942-CE87F3AF51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2F9DB2-05A9-4113-9BA5-48BD39C46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7524750" y="1454150"/>
            <a:ext cx="0" cy="449580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Calibri" pitchFamily="34" charset="0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107950" y="3206750"/>
            <a:ext cx="8637588" cy="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466724"/>
            <a:ext cx="7056462" cy="2602236"/>
          </a:xfrm>
        </p:spPr>
        <p:txBody>
          <a:bodyPr/>
          <a:lstStyle>
            <a:lvl1pPr algn="r">
              <a:defRPr sz="4400" baseline="0">
                <a:solidFill>
                  <a:srgbClr val="292F5D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 dirty="0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371056"/>
            <a:ext cx="5688013" cy="171412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370" y="3428999"/>
            <a:ext cx="1042168" cy="137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lang="en-US" altLang="en-US" sz="3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2pPr>
            <a:lvl3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3pPr>
            <a:lvl4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4pPr>
            <a:lvl5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941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 flipH="1">
            <a:off x="8101013" y="115888"/>
            <a:ext cx="0" cy="1368425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005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67273" y="244633"/>
            <a:ext cx="733424" cy="102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rgbClr val="292F5D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500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000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Cultural participation within and outside school: </a:t>
            </a:r>
            <a:br>
              <a:rPr lang="en-IE" dirty="0" smtClean="0"/>
            </a:br>
            <a:r>
              <a:rPr lang="en-IE" dirty="0" smtClean="0"/>
              <a:t>insights from research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292F5D"/>
                </a:solidFill>
              </a:rPr>
              <a:t>Emer Smyth</a:t>
            </a:r>
            <a:endParaRPr lang="en-IE" dirty="0">
              <a:solidFill>
                <a:srgbClr val="292F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Groups of children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IE" sz="2200" dirty="0"/>
              <a:t>‘Cultural activities’: organised music and drama lessons or clubs, reading for pleasure</a:t>
            </a:r>
          </a:p>
          <a:p>
            <a:pPr marL="609600" indent="-6096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IE" sz="2200" dirty="0"/>
              <a:t>‘Sports and computer games’: sports and exercise, videogames and ICT for fun</a:t>
            </a:r>
          </a:p>
          <a:p>
            <a:pPr marL="609600" indent="-6096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IE" sz="2200" dirty="0"/>
              <a:t>‘Social networkers’: varied use of ICT combined with cultural activities and time with friends </a:t>
            </a:r>
          </a:p>
          <a:p>
            <a:pPr marL="609600" indent="-6096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IE" sz="2200" dirty="0"/>
              <a:t>‘Busy lives’: involved in a wide range of activities</a:t>
            </a:r>
          </a:p>
          <a:p>
            <a:pPr marL="609600" indent="-6096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IE" sz="2200" dirty="0"/>
              <a:t>‘TV and sports’ (unstructured activities): TV and time with friends, very low ICT use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Activities by gender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Activities by social class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Other factors influencing participation in cultural activities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Family income</a:t>
            </a:r>
          </a:p>
          <a:p>
            <a:r>
              <a:rPr lang="en-IE" dirty="0" smtClean="0"/>
              <a:t>Mother’s education</a:t>
            </a:r>
          </a:p>
          <a:p>
            <a:r>
              <a:rPr lang="en-IE" dirty="0" smtClean="0"/>
              <a:t>Educational resources in the home</a:t>
            </a:r>
          </a:p>
          <a:p>
            <a:r>
              <a:rPr lang="en-IE" dirty="0" smtClean="0"/>
              <a:t>Immigrant status</a:t>
            </a:r>
          </a:p>
          <a:p>
            <a:r>
              <a:rPr lang="en-IE" dirty="0" smtClean="0"/>
              <a:t>Learning disability</a:t>
            </a:r>
          </a:p>
          <a:p>
            <a:r>
              <a:rPr lang="en-IE" dirty="0" smtClean="0"/>
              <a:t>Neighbourhood: children are more involved in cultural activities where there are local recreational facilities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Out-of-school activities and reading scores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Out-of-school activities and maths scores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Policy implications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Access to music education varies according to the school attended: implications for gender and social background differences</a:t>
            </a:r>
          </a:p>
          <a:p>
            <a:r>
              <a:rPr lang="en-IE" dirty="0" smtClean="0"/>
              <a:t>Not just an issue of take-up but provision: how is music constructed as a school subject?</a:t>
            </a:r>
          </a:p>
          <a:p>
            <a:r>
              <a:rPr lang="en-IE" dirty="0" smtClean="0"/>
              <a:t>Clear gender and social class differences in out-of-school participation in cultural activities</a:t>
            </a:r>
          </a:p>
          <a:p>
            <a:r>
              <a:rPr lang="en-IE" dirty="0" smtClean="0"/>
              <a:t>Implications for educational achievement but value of music education is not just instrumental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Introduction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Exposure of young people to cultural activities, including music, can take through the formal curriculum, through school-based extracurricular activities and/or through out-of-school activities</a:t>
            </a:r>
          </a:p>
          <a:p>
            <a:r>
              <a:rPr lang="en-IE" dirty="0" smtClean="0"/>
              <a:t>Use existing research to highlight main issues in relation to provision and participation within and outside school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Subject provision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Role of school size in constraining the range of subjects provided</a:t>
            </a:r>
          </a:p>
          <a:p>
            <a:r>
              <a:rPr lang="en-IE" dirty="0" smtClean="0"/>
              <a:t>Type of subjects provided also reflects perceived suitability for the kinds of students attending the school: gender mix and ability/social class</a:t>
            </a:r>
          </a:p>
          <a:p>
            <a:r>
              <a:rPr lang="en-IE" dirty="0" smtClean="0"/>
              <a:t>Music is part of the primary school curriculum but time spent on it varies across schools (less in boys’ schools; more in </a:t>
            </a:r>
            <a:r>
              <a:rPr lang="en-IE" dirty="0" err="1" smtClean="0"/>
              <a:t>gaelscoileanna</a:t>
            </a:r>
            <a:r>
              <a:rPr lang="en-IE" dirty="0" smtClean="0"/>
              <a:t>)</a:t>
            </a:r>
          </a:p>
          <a:p>
            <a:r>
              <a:rPr lang="en-IE" dirty="0" smtClean="0"/>
              <a:t>Second-level schools vary in provision at junior and senior cycle level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Junior cycle provision of Music (2011)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</a:t>
            </a:r>
            <a:r>
              <a:rPr lang="en-IE" dirty="0" smtClean="0"/>
              <a:t>enior cycle provision of Music (2011)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But provision is not enough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Complex processes shape the take-up of subjects</a:t>
            </a:r>
          </a:p>
          <a:p>
            <a:r>
              <a:rPr lang="en-IE" dirty="0" smtClean="0"/>
              <a:t>Can be influenced by the school approach to subject choice:</a:t>
            </a:r>
          </a:p>
          <a:p>
            <a:pPr lvl="1"/>
            <a:r>
              <a:rPr lang="en-IE" dirty="0" smtClean="0"/>
              <a:t>Timing</a:t>
            </a:r>
          </a:p>
          <a:p>
            <a:pPr lvl="1"/>
            <a:r>
              <a:rPr lang="en-IE" dirty="0" smtClean="0"/>
              <a:t>Packaging</a:t>
            </a:r>
          </a:p>
          <a:p>
            <a:r>
              <a:rPr lang="en-IE" dirty="0" smtClean="0"/>
              <a:t>Subjects can be constructed in terms of gender (‘for girls’ or ‘for boys’) or in terms of ability/performance</a:t>
            </a:r>
          </a:p>
          <a:p>
            <a:r>
              <a:rPr lang="en-IE" dirty="0" smtClean="0"/>
              <a:t>Junior cycle choices influence senior cycle take-up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Take-up of Music at junior and senior cycle (2011)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Who takes Music?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Lack of large-scale research on take-up of Music</a:t>
            </a:r>
          </a:p>
          <a:p>
            <a:r>
              <a:rPr lang="en-IE" dirty="0" smtClean="0"/>
              <a:t>Indicative patterns from the Post-Primary Longitudinal Study:</a:t>
            </a:r>
          </a:p>
          <a:p>
            <a:pPr lvl="1"/>
            <a:r>
              <a:rPr lang="en-IE" dirty="0" smtClean="0"/>
              <a:t>Individual social class background: higher among professionals/farmers</a:t>
            </a:r>
          </a:p>
          <a:p>
            <a:pPr lvl="1"/>
            <a:r>
              <a:rPr lang="en-IE" dirty="0" smtClean="0"/>
              <a:t>Prior achievement: higher among those with higher reading scores</a:t>
            </a:r>
          </a:p>
          <a:p>
            <a:pPr lvl="1"/>
            <a:r>
              <a:rPr lang="en-IE" dirty="0" smtClean="0"/>
              <a:t>School social mix: much lower in working-class schools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Out-of-school activities among 9 year olds (Growing Up in Ireland data)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12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3788">
                <a:tc>
                  <a:txBody>
                    <a:bodyPr/>
                    <a:lstStyle/>
                    <a:p>
                      <a:r>
                        <a:rPr lang="en-IE" dirty="0" smtClean="0"/>
                        <a:t>Activity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% participating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Of</a:t>
                      </a:r>
                      <a:r>
                        <a:rPr lang="en-IE" baseline="0" dirty="0" smtClean="0"/>
                        <a:t> which % paid for</a:t>
                      </a:r>
                      <a:endParaRPr lang="en-IE" dirty="0"/>
                    </a:p>
                  </a:txBody>
                  <a:tcPr anchor="ctr"/>
                </a:tc>
              </a:tr>
              <a:tr h="613788">
                <a:tc>
                  <a:txBody>
                    <a:bodyPr/>
                    <a:lstStyle/>
                    <a:p>
                      <a:r>
                        <a:rPr lang="en-IE" dirty="0" smtClean="0"/>
                        <a:t>Sports / fitness club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75.3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83.1</a:t>
                      </a:r>
                      <a:endParaRPr lang="en-IE" dirty="0"/>
                    </a:p>
                  </a:txBody>
                  <a:tcPr anchor="ctr"/>
                </a:tc>
              </a:tr>
              <a:tr h="613788">
                <a:tc>
                  <a:txBody>
                    <a:bodyPr/>
                    <a:lstStyle/>
                    <a:p>
                      <a:r>
                        <a:rPr lang="en-IE" dirty="0" smtClean="0"/>
                        <a:t>Cultural activities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47.3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94.2</a:t>
                      </a:r>
                      <a:endParaRPr lang="en-IE" dirty="0"/>
                    </a:p>
                  </a:txBody>
                  <a:tcPr anchor="ctr"/>
                </a:tc>
              </a:tr>
              <a:tr h="613788">
                <a:tc>
                  <a:txBody>
                    <a:bodyPr/>
                    <a:lstStyle/>
                    <a:p>
                      <a:r>
                        <a:rPr lang="en-IE" dirty="0" smtClean="0"/>
                        <a:t>Youth club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7.0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76.7</a:t>
                      </a:r>
                      <a:endParaRPr lang="en-IE" dirty="0"/>
                    </a:p>
                  </a:txBody>
                  <a:tcPr anchor="ctr"/>
                </a:tc>
              </a:tr>
              <a:tr h="1059415">
                <a:tc>
                  <a:txBody>
                    <a:bodyPr/>
                    <a:lstStyle/>
                    <a:p>
                      <a:r>
                        <a:rPr lang="en-IE" dirty="0" smtClean="0"/>
                        <a:t>Scouts</a:t>
                      </a:r>
                      <a:r>
                        <a:rPr lang="en-IE" baseline="0" dirty="0" smtClean="0"/>
                        <a:t> / guides / boys brigade / girls brigade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13.3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95.6</a:t>
                      </a:r>
                      <a:endParaRPr lang="en-IE" dirty="0"/>
                    </a:p>
                  </a:txBody>
                  <a:tcPr anchor="ctr"/>
                </a:tc>
              </a:tr>
              <a:tr h="613788">
                <a:tc>
                  <a:txBody>
                    <a:bodyPr/>
                    <a:lstStyle/>
                    <a:p>
                      <a:r>
                        <a:rPr lang="en-IE" dirty="0" smtClean="0"/>
                        <a:t>Homework</a:t>
                      </a:r>
                      <a:r>
                        <a:rPr lang="en-IE" baseline="0" dirty="0" smtClean="0"/>
                        <a:t> club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7.9</a:t>
                      </a:r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52.1</a:t>
                      </a:r>
                      <a:endParaRPr lang="en-I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Navy ESRI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twork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design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design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FC14CCD-E14E-4AF0-B462-B9298416E54E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75D11DB-D436-4191-A26D-B84BE6D690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8F22F9-140F-4F4D-9BDA-466606385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Presentation_Navy ESRI logo</Template>
  <TotalTime>152</TotalTime>
  <Words>533</Words>
  <Application>Microsoft Office PowerPoint</Application>
  <PresentationFormat>On-screen Show (4:3)</PresentationFormat>
  <Paragraphs>90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Presentation_Navy ESRI logo</vt:lpstr>
      <vt:lpstr>Cultural participation within and outside school:  insights from research</vt:lpstr>
      <vt:lpstr>Introduction</vt:lpstr>
      <vt:lpstr>Subject provision</vt:lpstr>
      <vt:lpstr>Junior cycle provision of Music (2011) </vt:lpstr>
      <vt:lpstr>Senior cycle provision of Music (2011) </vt:lpstr>
      <vt:lpstr>But provision is not enough</vt:lpstr>
      <vt:lpstr>Take-up of Music at junior and senior cycle (2011)</vt:lpstr>
      <vt:lpstr>Who takes Music?</vt:lpstr>
      <vt:lpstr>Out-of-school activities among 9 year olds (Growing Up in Ireland data)</vt:lpstr>
      <vt:lpstr>Groups of children</vt:lpstr>
      <vt:lpstr>Activities by gender</vt:lpstr>
      <vt:lpstr>Activities by social class</vt:lpstr>
      <vt:lpstr>Other factors influencing participation in cultural activities</vt:lpstr>
      <vt:lpstr>Out-of-school activities and reading scores</vt:lpstr>
      <vt:lpstr>Out-of-school activities and maths scores</vt:lpstr>
      <vt:lpstr>Policy implications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participation within and outside school</dc:title>
  <dc:creator>esmmsc</dc:creator>
  <cp:lastModifiedBy>esmmsc</cp:lastModifiedBy>
  <cp:revision>24</cp:revision>
  <dcterms:created xsi:type="dcterms:W3CDTF">2012-09-14T08:54:34Z</dcterms:created>
  <dcterms:modified xsi:type="dcterms:W3CDTF">2012-09-14T11:26:41Z</dcterms:modified>
</cp:coreProperties>
</file>